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  <p:sldId id="263" r:id="rId7"/>
    <p:sldId id="261" r:id="rId8"/>
    <p:sldId id="264" r:id="rId9"/>
    <p:sldId id="262" r:id="rId10"/>
    <p:sldId id="266" r:id="rId11"/>
    <p:sldId id="265" r:id="rId1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00CC"/>
    <a:srgbClr val="66FFFF"/>
    <a:srgbClr val="FF99CC"/>
    <a:srgbClr val="00CC99"/>
    <a:srgbClr val="00FF00"/>
    <a:srgbClr val="CCFFFF"/>
    <a:srgbClr val="FFCCFF"/>
    <a:srgbClr val="FF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ลักษณะสีปานกลาง 2 - เน้น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solidFill>
          <a:srgbClr val="CCFFFF"/>
        </a:solidFill>
      </c:spPr>
    </c:sideWall>
    <c:backWall>
      <c:thickness val="0"/>
      <c:spPr>
        <a:solidFill>
          <a:srgbClr val="CCFFFF"/>
        </a:solidFill>
      </c:spPr>
    </c:backWall>
    <c:plotArea>
      <c:layout>
        <c:manualLayout>
          <c:layoutTarget val="inner"/>
          <c:xMode val="edge"/>
          <c:yMode val="edge"/>
          <c:x val="7.804911538835424E-2"/>
          <c:y val="3.3637261285609274E-2"/>
          <c:w val="0.9219508512763338"/>
          <c:h val="0.860065581623181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จำนวนรายการ</c:v>
                </c:pt>
              </c:strCache>
            </c:strRef>
          </c:tx>
          <c:spPr>
            <a:solidFill>
              <a:srgbClr val="00CC99"/>
            </a:solidFill>
          </c:spPr>
          <c:invertIfNegative val="0"/>
          <c:dLbls>
            <c:dLbl>
              <c:idx val="0"/>
              <c:layout>
                <c:manualLayout>
                  <c:x val="1.3274336283185841E-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324483775811209E-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8997050147492625E-3"/>
                  <c:y val="-7.1428571428571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600" b="1">
                    <a:solidFill>
                      <a:srgbClr val="CC00CC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th-TH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2556</c:v>
                </c:pt>
                <c:pt idx="1">
                  <c:v>2557</c:v>
                </c:pt>
                <c:pt idx="2">
                  <c:v>2558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7</c:v>
                </c:pt>
                <c:pt idx="1">
                  <c:v>54</c:v>
                </c:pt>
                <c:pt idx="2">
                  <c:v>142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มูลค่าที่ดำเนินการ(MB)</c:v>
                </c:pt>
              </c:strCache>
            </c:strRef>
          </c:tx>
          <c:spPr>
            <a:solidFill>
              <a:srgbClr val="99CCFF"/>
            </a:solidFill>
            <a:effectLst>
              <a:outerShdw blurRad="50800" dist="50800" dir="5400000" algn="ctr" rotWithShape="0">
                <a:srgbClr val="FFFF66"/>
              </a:outerShdw>
            </a:effectLst>
          </c:spPr>
          <c:invertIfNegative val="0"/>
          <c:dLbls>
            <c:dLbl>
              <c:idx val="0"/>
              <c:layout>
                <c:manualLayout>
                  <c:x val="1.1799410029498525E-2"/>
                  <c:y val="2.3809523809523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274336283185894E-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274336283185841E-2"/>
                  <c:y val="2.38095238095238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400" b="1">
                    <a:solidFill>
                      <a:srgbClr val="CC00CC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2556</c:v>
                </c:pt>
                <c:pt idx="1">
                  <c:v>2557</c:v>
                </c:pt>
                <c:pt idx="2">
                  <c:v>2558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191.5</c:v>
                </c:pt>
                <c:pt idx="1">
                  <c:v>465.8</c:v>
                </c:pt>
                <c:pt idx="2">
                  <c:v>874.1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8307840"/>
        <c:axId val="28310144"/>
        <c:axId val="0"/>
      </c:bar3DChart>
      <c:catAx>
        <c:axId val="2830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 sz="2000" b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th-TH"/>
          </a:p>
        </c:txPr>
        <c:crossAx val="28310144"/>
        <c:crosses val="autoZero"/>
        <c:auto val="1"/>
        <c:lblAlgn val="ctr"/>
        <c:lblOffset val="100"/>
        <c:noMultiLvlLbl val="0"/>
      </c:catAx>
      <c:valAx>
        <c:axId val="2831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>
            <a:solidFill>
              <a:srgbClr val="00B0F0"/>
            </a:solidFill>
          </a:ln>
        </c:spPr>
        <c:txPr>
          <a:bodyPr/>
          <a:lstStyle/>
          <a:p>
            <a:pPr>
              <a:defRPr b="1">
                <a:solidFill>
                  <a:srgbClr val="0070C0"/>
                </a:solidFill>
              </a:defRPr>
            </a:pPr>
            <a:endParaRPr lang="th-TH"/>
          </a:p>
        </c:txPr>
        <c:crossAx val="28307840"/>
        <c:crosses val="autoZero"/>
        <c:crossBetween val="between"/>
      </c:valAx>
      <c:spPr>
        <a:solidFill>
          <a:srgbClr val="FFCCFF"/>
        </a:solidFill>
      </c:spPr>
    </c:plotArea>
    <c:legend>
      <c:legendPos val="r"/>
      <c:layout>
        <c:manualLayout>
          <c:xMode val="edge"/>
          <c:yMode val="edge"/>
          <c:x val="0.71190075902674332"/>
          <c:y val="0.84208905136857892"/>
          <c:w val="0.28809924097325673"/>
          <c:h val="0.14827952755905513"/>
        </c:manualLayout>
      </c:layout>
      <c:overlay val="0"/>
      <c:spPr>
        <a:solidFill>
          <a:srgbClr val="FFFF66"/>
        </a:solidFill>
      </c:spPr>
      <c:txPr>
        <a:bodyPr/>
        <a:lstStyle/>
        <a:p>
          <a:pPr>
            <a:defRPr sz="1600" b="1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0213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1695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8288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756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650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459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9597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31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226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852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864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8F101-D708-4F12-B8E2-7F522DCD2057}" type="datetimeFigureOut">
              <a:rPr lang="th-TH" smtClean="0"/>
              <a:t>02/12/57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D0210-FEE5-4BEC-B7CE-BB2A9904CFE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168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5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1"/>
          <p:cNvSpPr>
            <a:spLocks noGrp="1"/>
          </p:cNvSpPr>
          <p:nvPr/>
        </p:nvSpPr>
        <p:spPr bwMode="auto">
          <a:xfrm>
            <a:off x="228600" y="533400"/>
            <a:ext cx="8683336" cy="2590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b="1" dirty="0" smtClean="0"/>
              <a:t>การถ่ายทอดนโยบายและขับเคลื่อนแผนยุทธศาสตร์สาธารณสุข</a:t>
            </a:r>
          </a:p>
          <a:p>
            <a:r>
              <a:rPr lang="th-TH" b="1" dirty="0" smtClean="0"/>
              <a:t>เขตบริการสุขภาพที่ 11</a:t>
            </a:r>
            <a:endParaRPr lang="th-TH" b="1" dirty="0"/>
          </a:p>
        </p:txBody>
      </p:sp>
      <p:sp>
        <p:nvSpPr>
          <p:cNvPr id="7" name="ชื่อเรื่องรอง 2"/>
          <p:cNvSpPr>
            <a:spLocks noGrp="1"/>
          </p:cNvSpPr>
          <p:nvPr/>
        </p:nvSpPr>
        <p:spPr bwMode="auto">
          <a:xfrm>
            <a:off x="838200" y="3810000"/>
            <a:ext cx="7620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 b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 b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0">
                <a:solidFill>
                  <a:srgbClr val="009900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 b="0">
                <a:solidFill>
                  <a:srgbClr val="6600FF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th-TH" sz="4000" b="1" dirty="0" smtClean="0"/>
              <a:t>คณะทำงานระบบยา  ระบบ </a:t>
            </a:r>
            <a:r>
              <a:rPr lang="en-US" sz="4000" b="1" dirty="0" smtClean="0"/>
              <a:t>Lab  </a:t>
            </a:r>
            <a:r>
              <a:rPr lang="th-TH" sz="4000" b="1" dirty="0" smtClean="0"/>
              <a:t>และระบบเวชภัณฑ์ที่มิใช่ยา</a:t>
            </a:r>
          </a:p>
          <a:p>
            <a:r>
              <a:rPr lang="th-TH" sz="4000" b="1" dirty="0"/>
              <a:t>3</a:t>
            </a:r>
            <a:r>
              <a:rPr lang="th-TH" sz="4000" b="1" dirty="0" smtClean="0"/>
              <a:t> ธันวาคม </a:t>
            </a:r>
            <a:r>
              <a:rPr lang="th-TH" sz="4000" b="1" dirty="0" smtClean="0"/>
              <a:t>2557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29999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1477963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h-TH" sz="2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การสนับสนุนกิจการขององค์การเภสัชกรรม</a:t>
            </a:r>
          </a:p>
          <a:p>
            <a:pPr marL="0" indent="0">
              <a:buNone/>
            </a:pP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การชำระหนี้ค้างจ่าย</a:t>
            </a:r>
          </a:p>
          <a:p>
            <a:pPr marL="0" indent="0">
              <a:buNone/>
            </a:pPr>
            <a:r>
              <a:rPr lang="th-TH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th-TH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การสนับสนุนผลิตภัณฑ์ขององค์การเภสัชกรรม</a:t>
            </a:r>
            <a:endParaRPr lang="th-TH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ตัวแทนเนื้อหา 2"/>
          <p:cNvSpPr txBox="1">
            <a:spLocks/>
          </p:cNvSpPr>
          <p:nvPr/>
        </p:nvSpPr>
        <p:spPr>
          <a:xfrm>
            <a:off x="457200" y="4038600"/>
            <a:ext cx="8229600" cy="1524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th-TH" sz="24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ารปฏิบัติตามประกาศกระทรวงสาธารณสุขว่าด้วยเกณฑ์จริยธรรมการจัดซื้อจัดหาและการส่งเสริมการขายยาและเวชภัณฑ์ที่มิใช่ยา  กระทรวงสาธารณสุข พ.ศ. </a:t>
            </a:r>
            <a:r>
              <a:rPr lang="th-TH" sz="20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2557</a:t>
            </a:r>
            <a:endParaRPr lang="th-TH" sz="2000" b="1" dirty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ชื่อเรื่อง 1"/>
          <p:cNvSpPr>
            <a:spLocks noGrp="1"/>
          </p:cNvSpPr>
          <p:nvPr/>
        </p:nvSpPr>
        <p:spPr bwMode="auto">
          <a:xfrm>
            <a:off x="1905000" y="554182"/>
            <a:ext cx="5638800" cy="1122218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b="1" dirty="0"/>
              <a:t>ประเด็นเพิ่มเติม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631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 2"/>
          <p:cNvSpPr/>
          <p:nvPr/>
        </p:nvSpPr>
        <p:spPr>
          <a:xfrm>
            <a:off x="3505200" y="7391400"/>
            <a:ext cx="9012382" cy="221599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endParaRPr lang="th-TH" sz="13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99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026" name="Picture 2" descr="D:\Back up data\ภาพถ่าย\Flowers\DSC_017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88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 rot="20430019">
            <a:off x="104167" y="2075462"/>
            <a:ext cx="8786323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 YOU</a:t>
            </a:r>
            <a:endParaRPr lang="th-TH" sz="13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042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1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ลด</a:t>
            </a:r>
            <a:r>
              <a:rPr lang="th-TH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ต้นทุนของยา 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วัสดุวิทยาศาสตร์การแพทย์ </a:t>
            </a:r>
            <a:r>
              <a:rPr lang="th-TH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และเวชภัณฑ์ที่ไม่ใช่</a:t>
            </a:r>
            <a:r>
              <a:rPr lang="th-TH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ยา</a:t>
            </a:r>
          </a:p>
          <a:p>
            <a:pPr marL="0" indent="0">
              <a:buNone/>
            </a:pPr>
            <a:endParaRPr lang="th-TH" sz="18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ลด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ต้นทุนค่า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เวชภัณฑ์ทุกหมวดของ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หน่วยงาน 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ไม่น้อย </a:t>
            </a:r>
          </a:p>
          <a:p>
            <a:pPr marL="457200" lvl="1" indent="0">
              <a:buNone/>
            </a:pP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กว่าร้อย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ละ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10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lvl="1" indent="0">
              <a:buNone/>
            </a:pPr>
            <a:r>
              <a:rPr lang="th-TH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มูลค่า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การจัดซื้อร่วม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ยา วัสดุวิทยาศาสตร์การแพทย์  และ </a:t>
            </a:r>
          </a:p>
          <a:p>
            <a:pPr marL="457200" lvl="1" indent="0">
              <a:buNone/>
            </a:pP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เวชภัณฑ์ที่มิใช่ยา ของหน่วยงาน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ไม่น้อยกว่าร้อย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ละ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20 </a:t>
            </a:r>
            <a:endParaRPr lang="th-TH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/>
        </p:nvSpPr>
        <p:spPr bwMode="auto">
          <a:xfrm>
            <a:off x="762000" y="533400"/>
            <a:ext cx="7543800" cy="1143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4400" b="1" dirty="0"/>
              <a:t>ประเด็นการตรวจราชการเดิม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4852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639997"/>
              </p:ext>
            </p:extLst>
          </p:nvPr>
        </p:nvGraphicFramePr>
        <p:xfrm>
          <a:off x="685800" y="2133599"/>
          <a:ext cx="8001000" cy="41343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55730"/>
                <a:gridCol w="2072635"/>
                <a:gridCol w="2072635"/>
              </a:tblGrid>
              <a:tr h="609601">
                <a:tc rowSpan="2">
                  <a:txBody>
                    <a:bodyPr/>
                    <a:lstStyle/>
                    <a:p>
                      <a:pPr algn="ctr"/>
                      <a:endParaRPr lang="th-TH" sz="16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>
                        <a:solidFill>
                          <a:srgbClr val="000099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000099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  <a:endParaRPr lang="th-TH" sz="2800" b="1" dirty="0" smtClean="0">
                        <a:solidFill>
                          <a:srgbClr val="000099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</a:tr>
              <a:tr h="541875">
                <a:tc vMerge="1">
                  <a:txBody>
                    <a:bodyPr/>
                    <a:lstStyle/>
                    <a:p>
                      <a:endParaRPr lang="th-TH" sz="28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smtClean="0">
                        <a:solidFill>
                          <a:srgbClr val="000099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th-TH" sz="2000" b="1" smtClean="0">
                          <a:solidFill>
                            <a:srgbClr val="000099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ลด</a:t>
                      </a:r>
                      <a:r>
                        <a:rPr lang="th-TH" sz="2000" b="1" dirty="0" smtClean="0">
                          <a:solidFill>
                            <a:srgbClr val="000099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ต้นทุน</a:t>
                      </a:r>
                      <a:endParaRPr lang="th-TH" sz="2000" b="1" dirty="0">
                        <a:solidFill>
                          <a:srgbClr val="000099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 smtClean="0">
                        <a:solidFill>
                          <a:srgbClr val="000099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th-TH" sz="2000" b="1" dirty="0" smtClean="0">
                          <a:solidFill>
                            <a:srgbClr val="000099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จัดซื้อร่วม</a:t>
                      </a:r>
                      <a:endParaRPr lang="th-TH" sz="2000" b="1" dirty="0">
                        <a:solidFill>
                          <a:srgbClr val="000099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937461">
                <a:tc>
                  <a:txBody>
                    <a:bodyPr/>
                    <a:lstStyle/>
                    <a:p>
                      <a:pPr algn="ctr"/>
                      <a:endParaRPr lang="th-TH" sz="10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ยา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2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2.71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24.68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1044629">
                <a:tc>
                  <a:txBody>
                    <a:bodyPr/>
                    <a:lstStyle/>
                    <a:p>
                      <a:pPr algn="ctr"/>
                      <a:endParaRPr lang="th-TH" sz="20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วัสดุ</a:t>
                      </a:r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วิทยาศาสตร์การแพทย์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5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th-TH" sz="16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4.63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05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endParaRPr lang="th-TH" sz="11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32.20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970339">
                <a:tc>
                  <a:txBody>
                    <a:bodyPr/>
                    <a:lstStyle/>
                    <a:p>
                      <a:pPr algn="ctr"/>
                      <a:endParaRPr lang="th-TH" sz="12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เวชภัณฑ์ที่มิใช่ยา</a:t>
                      </a:r>
                      <a:endParaRPr lang="th-TH" sz="28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8.21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4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24.85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5" name="ชื่อเรื่อง 1"/>
          <p:cNvSpPr>
            <a:spLocks noGrp="1"/>
          </p:cNvSpPr>
          <p:nvPr/>
        </p:nvSpPr>
        <p:spPr bwMode="auto">
          <a:xfrm>
            <a:off x="762000" y="609600"/>
            <a:ext cx="7848600" cy="1295400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en-US" sz="5400" b="1" dirty="0"/>
              <a:t>Baseline Data</a:t>
            </a:r>
            <a:endParaRPr lang="th-TH" sz="5400" b="1" dirty="0"/>
          </a:p>
        </p:txBody>
      </p:sp>
    </p:spTree>
    <p:extLst>
      <p:ext uri="{BB962C8B-B14F-4D97-AF65-F5344CB8AC3E}">
        <p14:creationId xmlns:p14="http://schemas.microsoft.com/office/powerpoint/2010/main" val="20315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2098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ลด</a:t>
            </a:r>
            <a:r>
              <a:rPr lang="th-TH" sz="3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ต้นทุนของยา เวชภัณฑ์ </a:t>
            </a: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และ</a:t>
            </a:r>
          </a:p>
          <a:p>
            <a:pPr marL="0" indent="0" algn="ctr">
              <a:buNone/>
            </a:pP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เวชภัณฑ์</a:t>
            </a:r>
            <a:r>
              <a:rPr lang="th-TH" sz="3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ที่ไม่ใช่</a:t>
            </a: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ยา</a:t>
            </a:r>
          </a:p>
          <a:p>
            <a:pPr marL="0" indent="0" algn="ctr">
              <a:buNone/>
            </a:pPr>
            <a:r>
              <a:rPr lang="th-TH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3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ได้ตามแผนของเขตและจังหวัด </a:t>
            </a:r>
            <a:endParaRPr lang="th-TH" sz="3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endParaRPr lang="th-TH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/>
        </p:nvSpPr>
        <p:spPr bwMode="auto">
          <a:xfrm>
            <a:off x="1143000" y="838200"/>
            <a:ext cx="7086600" cy="20574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b="1" dirty="0" smtClean="0"/>
              <a:t>ตัวชี้วัด</a:t>
            </a:r>
          </a:p>
          <a:p>
            <a:r>
              <a:rPr lang="th-TH" b="1" dirty="0" smtClean="0"/>
              <a:t>ด้านยา</a:t>
            </a:r>
            <a:r>
              <a:rPr lang="th-TH" b="1" dirty="0"/>
              <a:t>และ</a:t>
            </a:r>
            <a:r>
              <a:rPr lang="th-TH" b="1" dirty="0" smtClean="0"/>
              <a:t>เวชภัณฑ์/พัสดุ ปีงบประมาณ </a:t>
            </a:r>
            <a:r>
              <a:rPr lang="th-TH" sz="3600" b="1" dirty="0" smtClean="0"/>
              <a:t>2558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98933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401870"/>
              </p:ext>
            </p:extLst>
          </p:nvPr>
        </p:nvGraphicFramePr>
        <p:xfrm>
          <a:off x="457200" y="2345558"/>
          <a:ext cx="8229601" cy="34159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527201"/>
                <a:gridCol w="1425600"/>
                <a:gridCol w="1425600"/>
                <a:gridCol w="1425600"/>
                <a:gridCol w="1425600"/>
              </a:tblGrid>
              <a:tr h="702442">
                <a:tc rowSpan="2">
                  <a:txBody>
                    <a:bodyPr/>
                    <a:lstStyle/>
                    <a:p>
                      <a:endParaRPr lang="th-TH" sz="28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300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ลดต้นทุน</a:t>
                      </a:r>
                      <a:endParaRPr lang="th-TH" sz="28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sz="300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จัดซื้อร่วม</a:t>
                      </a:r>
                      <a:endParaRPr lang="th-TH" sz="28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dirty="0"/>
                    </a:p>
                  </a:txBody>
                  <a:tcPr/>
                </a:tc>
              </a:tr>
              <a:tr h="555971">
                <a:tc vMerge="1">
                  <a:txBody>
                    <a:bodyPr/>
                    <a:lstStyle/>
                    <a:p>
                      <a:endParaRPr lang="th-TH" sz="2800" b="1" dirty="0">
                        <a:solidFill>
                          <a:schemeClr val="tx1"/>
                        </a:solidFill>
                        <a:cs typeface="+mj-cs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Baseline</a:t>
                      </a:r>
                      <a:endParaRPr lang="th-TH" sz="18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KPI</a:t>
                      </a:r>
                      <a:endParaRPr lang="th-TH" sz="20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Baseline</a:t>
                      </a:r>
                      <a:endParaRPr lang="th-TH" sz="18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rgbClr val="7030A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KPI</a:t>
                      </a:r>
                      <a:endParaRPr lang="th-TH" sz="2000" b="1" dirty="0" smtClean="0">
                        <a:solidFill>
                          <a:srgbClr val="7030A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685220">
                <a:tc>
                  <a:txBody>
                    <a:bodyPr/>
                    <a:lstStyle/>
                    <a:p>
                      <a:pPr algn="ctr"/>
                      <a:endParaRPr lang="th-TH" sz="5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ยา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2.71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24.68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87098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วัสดุวิทยาศาสตร์การแพทย์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4.63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32.20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685220">
                <a:tc>
                  <a:txBody>
                    <a:bodyPr/>
                    <a:lstStyle/>
                    <a:p>
                      <a:pPr algn="ctr"/>
                      <a:endParaRPr lang="th-TH" sz="5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เวชภัณฑ์ที่มิใช่ยา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8.21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kern="1200" dirty="0" smtClean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24.85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b="1" dirty="0" smtClean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9" name="ชื่อเรื่อง 1"/>
          <p:cNvSpPr>
            <a:spLocks noGrp="1"/>
          </p:cNvSpPr>
          <p:nvPr/>
        </p:nvSpPr>
        <p:spPr bwMode="auto">
          <a:xfrm>
            <a:off x="1066800" y="609600"/>
            <a:ext cx="7086600" cy="1295400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en-US" sz="6000" b="1" dirty="0"/>
              <a:t>KPI  </a:t>
            </a:r>
            <a:r>
              <a:rPr lang="th-TH" sz="6000" b="1" dirty="0"/>
              <a:t>ปี 2558</a:t>
            </a:r>
          </a:p>
        </p:txBody>
      </p:sp>
    </p:spTree>
    <p:extLst>
      <p:ext uri="{BB962C8B-B14F-4D97-AF65-F5344CB8AC3E}">
        <p14:creationId xmlns:p14="http://schemas.microsoft.com/office/powerpoint/2010/main" val="162302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410411"/>
              </p:ext>
            </p:extLst>
          </p:nvPr>
        </p:nvGraphicFramePr>
        <p:xfrm>
          <a:off x="651165" y="2590800"/>
          <a:ext cx="7924798" cy="3352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035"/>
                <a:gridCol w="2819400"/>
                <a:gridCol w="1080656"/>
                <a:gridCol w="2313707"/>
              </a:tblGrid>
              <a:tr h="839534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ปีงบประมาณ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จำนวนรายการ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วงเงิน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8394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2556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สุราษฎร์ธานี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191,526,0154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60389"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5101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2557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พังงา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170,521,374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529389">
                <a:tc>
                  <a:txBody>
                    <a:bodyPr/>
                    <a:lstStyle/>
                    <a:p>
                      <a:pPr algn="ctr"/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สุราษฎร์ธานี </a:t>
                      </a:r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Monopoly</a:t>
                      </a:r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295,288,316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529389">
                <a:tc gridSpan="2"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</a:t>
                      </a:r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465,809,690</a:t>
                      </a:r>
                      <a:endParaRPr lang="th-TH" sz="2400" b="1" i="0" u="none" strike="noStrike" dirty="0"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ชื่อเรื่อง 1"/>
          <p:cNvSpPr>
            <a:spLocks noGrp="1"/>
          </p:cNvSpPr>
          <p:nvPr/>
        </p:nvSpPr>
        <p:spPr bwMode="auto">
          <a:xfrm>
            <a:off x="651164" y="762000"/>
            <a:ext cx="7924799" cy="1143000"/>
          </a:xfrm>
          <a:prstGeom prst="rect">
            <a:avLst/>
          </a:prstGeom>
          <a:blipFill>
            <a:blip r:embed="rId6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en-US" sz="3600" b="1" dirty="0" smtClean="0"/>
              <a:t>Baseline </a:t>
            </a:r>
            <a:r>
              <a:rPr lang="th-TH" sz="3600" b="1" dirty="0" smtClean="0"/>
              <a:t>การ</a:t>
            </a:r>
            <a:r>
              <a:rPr lang="th-TH" sz="3600" b="1" dirty="0"/>
              <a:t>จัดซื้อยาร่วมระดับเขต </a:t>
            </a:r>
            <a:endParaRPr lang="th-TH" sz="3600" b="1" dirty="0" smtClean="0"/>
          </a:p>
          <a:p>
            <a:r>
              <a:rPr lang="th-TH" sz="3600" b="1" dirty="0" smtClean="0"/>
              <a:t>ปีงบประมาณ 2556 - 2557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249907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03543"/>
              </p:ext>
            </p:extLst>
          </p:nvPr>
        </p:nvGraphicFramePr>
        <p:xfrm>
          <a:off x="637309" y="1600200"/>
          <a:ext cx="7924798" cy="4977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304"/>
                <a:gridCol w="3046587"/>
                <a:gridCol w="1219200"/>
                <a:gridCol w="2313707"/>
              </a:tblGrid>
              <a:tr h="725052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ลำดับที่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จังหวัด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จำนวนรายการ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rgbClr val="0070C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วงเงิน</a:t>
                      </a:r>
                      <a:endParaRPr lang="th-TH" sz="2000" b="1" dirty="0">
                        <a:solidFill>
                          <a:srgbClr val="0070C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417948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ชุมพร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94,367,093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กระบี่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96,804,171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40591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พังงา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88,828,463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นครศรีธรรมราช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99,822,924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ระนอง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96,696,792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5"/>
                      <a:tile tx="0" ty="0" sx="100000" sy="100000" flip="none" algn="tl"/>
                    </a:blipFill>
                  </a:tcPr>
                </a:tc>
              </a:tr>
              <a:tr h="397609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ภูเก็ต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98,708,565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440591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6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สุราษฎร์ธานี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6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6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98,886,834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blipFill>
                      <a:blip r:embed="rId6"/>
                      <a:tile tx="0" ty="0" sx="100000" sy="100000" flip="none" algn="tl"/>
                    </a:blipFill>
                  </a:tcPr>
                </a:tc>
              </a:tr>
              <a:tr h="725052"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</a:t>
                      </a:r>
                      <a:endParaRPr lang="th-TH" sz="2000" b="1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สุราษฎร์ธานี </a:t>
                      </a:r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Monopoly</a:t>
                      </a:r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)</a:t>
                      </a:r>
                      <a:endParaRPr lang="th-TH" sz="16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50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199,984,998</a:t>
                      </a:r>
                      <a:endParaRPr lang="th-TH" sz="20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50832">
                <a:tc gridSpan="2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รวม</a:t>
                      </a:r>
                      <a:endParaRPr lang="th-TH" sz="2800" b="1" dirty="0">
                        <a:solidFill>
                          <a:srgbClr val="C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24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142</a:t>
                      </a:r>
                      <a:endParaRPr lang="th-TH" sz="2800" b="1" dirty="0">
                        <a:solidFill>
                          <a:srgbClr val="C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800" b="1" i="0" u="none" strike="noStrike" dirty="0">
                          <a:solidFill>
                            <a:srgbClr val="C00000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874,099,840</a:t>
                      </a: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ชื่อเรื่อง 1"/>
          <p:cNvSpPr>
            <a:spLocks noGrp="1"/>
          </p:cNvSpPr>
          <p:nvPr/>
        </p:nvSpPr>
        <p:spPr bwMode="auto">
          <a:xfrm>
            <a:off x="637309" y="311727"/>
            <a:ext cx="7924799" cy="1143000"/>
          </a:xfrm>
          <a:prstGeom prst="rect">
            <a:avLst/>
          </a:prstGeom>
          <a:blipFill>
            <a:blip r:embed="rId7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3600" b="1" dirty="0"/>
              <a:t>มูลค่าการจัดซื้อยาร่วมระดับเขต </a:t>
            </a:r>
            <a:endParaRPr lang="th-TH" sz="3600" b="1" dirty="0" smtClean="0"/>
          </a:p>
          <a:p>
            <a:r>
              <a:rPr lang="th-TH" sz="3600" b="1" dirty="0" smtClean="0"/>
              <a:t>ปีงบประมาณ </a:t>
            </a:r>
            <a:r>
              <a:rPr lang="th-TH" sz="3600" b="1" dirty="0"/>
              <a:t>2558</a:t>
            </a:r>
          </a:p>
        </p:txBody>
      </p:sp>
    </p:spTree>
    <p:extLst>
      <p:ext uri="{BB962C8B-B14F-4D97-AF65-F5344CB8AC3E}">
        <p14:creationId xmlns:p14="http://schemas.microsoft.com/office/powerpoint/2010/main" val="14181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577016"/>
              </p:ext>
            </p:extLst>
          </p:nvPr>
        </p:nvGraphicFramePr>
        <p:xfrm>
          <a:off x="304800" y="1295400"/>
          <a:ext cx="8458200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ชื่อเรื่อง 1"/>
          <p:cNvSpPr>
            <a:spLocks noGrp="1"/>
          </p:cNvSpPr>
          <p:nvPr/>
        </p:nvSpPr>
        <p:spPr bwMode="auto">
          <a:xfrm>
            <a:off x="457200" y="304800"/>
            <a:ext cx="8305800" cy="8382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sz="3200" dirty="0"/>
              <a:t>ความก้าวหน้าของการจัดซื้อยาร่วมระดับเขต</a:t>
            </a:r>
            <a:endParaRPr lang="th-TH" sz="3200" b="1" dirty="0"/>
          </a:p>
        </p:txBody>
      </p:sp>
    </p:spTree>
    <p:extLst>
      <p:ext uri="{BB962C8B-B14F-4D97-AF65-F5344CB8AC3E}">
        <p14:creationId xmlns:p14="http://schemas.microsoft.com/office/powerpoint/2010/main" val="24122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85800" y="2209800"/>
            <a:ext cx="7924800" cy="2819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600" b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 </a:t>
            </a:r>
          </a:p>
          <a:p>
            <a:r>
              <a:rPr lang="th-TH" sz="3600" b="1" dirty="0" smtClean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ฐานข้อมูลด้านยา </a:t>
            </a:r>
          </a:p>
          <a:p>
            <a:r>
              <a:rPr lang="th-TH" sz="3600" b="1" dirty="0" smtClean="0">
                <a:solidFill>
                  <a:srgbClr val="00B05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ฐานข้อมูลด้านการดำเนินการ</a:t>
            </a:r>
          </a:p>
          <a:p>
            <a:r>
              <a:rPr lang="th-TH" sz="3600" b="1" dirty="0" smtClean="0">
                <a:solidFill>
                  <a:srgbClr val="CC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ระบบบริการด้านคลังยาร่วมระดับเขต</a:t>
            </a:r>
          </a:p>
          <a:p>
            <a:pPr marL="0" indent="0" algn="ctr">
              <a:buNone/>
            </a:pPr>
            <a:endParaRPr lang="th-TH" sz="2000" b="1" dirty="0" smtClean="0">
              <a:solidFill>
                <a:srgbClr val="0000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buNone/>
            </a:pPr>
            <a:r>
              <a:rPr lang="th-TH" sz="28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กรอบเวลา จะดำเนินการให้แล้วเสร็จ</a:t>
            </a:r>
          </a:p>
          <a:p>
            <a:pPr marL="0" indent="0" algn="ctr">
              <a:buNone/>
            </a:pPr>
            <a:r>
              <a:rPr lang="th-TH" sz="2800" b="1" dirty="0" smtClean="0">
                <a:solidFill>
                  <a:srgbClr val="0000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ภายในปีงบประมาณ 2558</a:t>
            </a:r>
          </a:p>
          <a:p>
            <a:pPr>
              <a:buFontTx/>
              <a:buChar char="-"/>
            </a:pPr>
            <a:endParaRPr lang="th-TH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ชื่อเรื่อง 1"/>
          <p:cNvSpPr>
            <a:spLocks noGrp="1"/>
          </p:cNvSpPr>
          <p:nvPr/>
        </p:nvSpPr>
        <p:spPr bwMode="auto">
          <a:xfrm>
            <a:off x="872836" y="457200"/>
            <a:ext cx="7620000" cy="1524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0">
                <a:solidFill>
                  <a:srgbClr val="FFFF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ngsana New" pitchFamily="18" charset="-34"/>
              </a:defRPr>
            </a:lvl9pPr>
          </a:lstStyle>
          <a:p>
            <a:r>
              <a:rPr lang="th-TH" b="1" dirty="0" smtClean="0"/>
              <a:t>การจัดทำ </a:t>
            </a:r>
            <a:r>
              <a:rPr lang="en-US" b="1" dirty="0" smtClean="0"/>
              <a:t>Data center</a:t>
            </a:r>
            <a:r>
              <a:rPr lang="th-TH" b="1" dirty="0"/>
              <a:t> ด้านยา</a:t>
            </a:r>
            <a:r>
              <a:rPr lang="en-US" b="1" dirty="0" smtClean="0"/>
              <a:t> </a:t>
            </a:r>
            <a:endParaRPr lang="th-TH" b="1" dirty="0" smtClean="0"/>
          </a:p>
          <a:p>
            <a:r>
              <a:rPr lang="th-TH" sz="3600" b="1" smtClean="0"/>
              <a:t>เขต</a:t>
            </a:r>
            <a:r>
              <a:rPr lang="th-TH" sz="3600" b="1" dirty="0" smtClean="0"/>
              <a:t>บริการสุขภาพที่ 11</a:t>
            </a:r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65848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ระดับสีเทา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348</Words>
  <Application>Microsoft Office PowerPoint</Application>
  <PresentationFormat>นำเสนอทางหน้าจอ (4:3)</PresentationFormat>
  <Paragraphs>169</Paragraphs>
  <Slides>11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srth1</dc:creator>
  <cp:lastModifiedBy>srth1</cp:lastModifiedBy>
  <cp:revision>23</cp:revision>
  <dcterms:created xsi:type="dcterms:W3CDTF">2014-11-24T06:31:13Z</dcterms:created>
  <dcterms:modified xsi:type="dcterms:W3CDTF">2014-12-02T09:04:47Z</dcterms:modified>
</cp:coreProperties>
</file>